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5753100" cy="3238500"/>
  <p:notesSz cx="6858000" cy="9144000"/>
  <p:embeddedFontLst>
    <p:embeddedFont>
      <p:font typeface="IBM Plex Sans Condensed" panose="020B0506050203000203" pitchFamily="34" charset="0"/>
      <p:regular r:id="rId8"/>
    </p:embeddedFont>
    <p:embeddedFont>
      <p:font typeface="Open Sans" panose="020B0606030504020204" pitchFamily="3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160" d="100"/>
          <a:sy n="160" d="100"/>
        </p:scale>
        <p:origin x="654" y="30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-257" y="2134"/>
            <a:ext cx="5760720" cy="1127760"/>
            <a:chOff x="0" y="0"/>
            <a:chExt cx="7680960" cy="150368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680960" cy="1503680"/>
            </a:xfrm>
            <a:custGeom>
              <a:avLst/>
              <a:gdLst/>
              <a:ahLst/>
              <a:cxnLst/>
              <a:rect l="l" t="t" r="r" b="b"/>
              <a:pathLst>
                <a:path w="7680960" h="1503680">
                  <a:moveTo>
                    <a:pt x="0" y="0"/>
                  </a:moveTo>
                  <a:lnTo>
                    <a:pt x="7680960" y="0"/>
                  </a:lnTo>
                  <a:lnTo>
                    <a:pt x="7680960" y="1503680"/>
                  </a:lnTo>
                  <a:lnTo>
                    <a:pt x="0" y="15036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-362" y="1438488"/>
            <a:ext cx="5760358" cy="10852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33"/>
              </a:lnSpc>
            </a:pPr>
            <a:r>
              <a:rPr lang="en-US" sz="2400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Paper Title</a:t>
            </a:r>
          </a:p>
          <a:p>
            <a:pPr algn="ctr">
              <a:lnSpc>
                <a:spcPts val="1033"/>
              </a:lnSpc>
            </a:pPr>
            <a:endParaRPr lang="en-US" sz="2400" dirty="0">
              <a:solidFill>
                <a:srgbClr val="000000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1033"/>
              </a:lnSpc>
            </a:pPr>
            <a:endParaRPr lang="en-US" sz="2400" dirty="0">
              <a:solidFill>
                <a:srgbClr val="000000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45"/>
              </a:lnSpc>
            </a:pP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Author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1,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Author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2,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Author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3</a:t>
            </a:r>
          </a:p>
          <a:p>
            <a:pPr algn="ctr">
              <a:lnSpc>
                <a:spcPts val="545"/>
              </a:lnSpc>
            </a:pPr>
            <a:endParaRPr lang="en-US" sz="1100" spc="-4" dirty="0">
              <a:solidFill>
                <a:srgbClr val="666666"/>
              </a:solidFill>
              <a:latin typeface="+mj-lt"/>
              <a:ea typeface="IBM Plex Sans Condensed"/>
              <a:cs typeface="IBM Plex Sans Condensed"/>
              <a:sym typeface="IBM Plex Sans Condensed"/>
            </a:endParaRPr>
          </a:p>
          <a:p>
            <a:pPr algn="ctr">
              <a:lnSpc>
                <a:spcPts val="545"/>
              </a:lnSpc>
            </a:pPr>
            <a:endParaRPr lang="en-US" sz="1100" spc="-4" dirty="0">
              <a:solidFill>
                <a:srgbClr val="666666"/>
              </a:solidFill>
              <a:latin typeface="+mj-lt"/>
              <a:ea typeface="IBM Plex Sans Condensed"/>
              <a:cs typeface="IBM Plex Sans Condensed"/>
              <a:sym typeface="IBM Plex Sans Condensed"/>
            </a:endParaRPr>
          </a:p>
          <a:p>
            <a:pPr algn="ctr">
              <a:lnSpc>
                <a:spcPts val="597"/>
              </a:lnSpc>
            </a:pPr>
            <a:r>
              <a:rPr lang="en-US" sz="1200" dirty="0">
                <a:solidFill>
                  <a:srgbClr val="333333"/>
                </a:solidFill>
                <a:latin typeface="+mj-lt"/>
                <a:ea typeface="Open Sans"/>
                <a:cs typeface="Open Sans"/>
                <a:sym typeface="Open Sans"/>
              </a:rPr>
              <a:t>Speaker Name</a:t>
            </a:r>
          </a:p>
          <a:p>
            <a:pPr algn="ctr">
              <a:lnSpc>
                <a:spcPts val="597"/>
              </a:lnSpc>
            </a:pPr>
            <a:endParaRPr lang="en-US" sz="1200" dirty="0">
              <a:solidFill>
                <a:srgbClr val="333333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97"/>
              </a:lnSpc>
            </a:pPr>
            <a:endParaRPr lang="en-US" sz="1200" dirty="0">
              <a:solidFill>
                <a:srgbClr val="333333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45"/>
              </a:lnSpc>
            </a:pP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University</a:t>
            </a: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</a:t>
            </a: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of</a:t>
            </a:r>
          </a:p>
          <a:p>
            <a:pPr algn="ctr" rtl="1">
              <a:lnSpc>
                <a:spcPts val="545"/>
              </a:lnSpc>
            </a:pPr>
            <a:endParaRPr lang="en-US" sz="1100" spc="-4" dirty="0">
              <a:solidFill>
                <a:srgbClr val="666666"/>
              </a:solidFill>
              <a:latin typeface="+mj-lt"/>
              <a:ea typeface="IBM Plex Sans Condensed"/>
              <a:cs typeface="IBM Plex Sans Condensed"/>
              <a:sym typeface="IBM Plex Sans Condensed"/>
            </a:endParaRPr>
          </a:p>
          <a:p>
            <a:pPr algn="ctr" rtl="1">
              <a:lnSpc>
                <a:spcPts val="545"/>
              </a:lnSpc>
            </a:pPr>
            <a:endParaRPr lang="en-US" sz="1100" spc="-4" dirty="0">
              <a:solidFill>
                <a:srgbClr val="666666"/>
              </a:solidFill>
              <a:latin typeface="+mj-lt"/>
              <a:ea typeface="IBM Plex Sans Condensed"/>
              <a:cs typeface="IBM Plex Sans Condensed"/>
              <a:sym typeface="IBM Plex Sans Condensed"/>
            </a:endParaRPr>
          </a:p>
          <a:p>
            <a:pPr algn="ctr">
              <a:lnSpc>
                <a:spcPts val="545"/>
              </a:lnSpc>
            </a:pPr>
            <a:r>
              <a:rPr lang="en-US" sz="1100" spc="-4" dirty="0">
                <a:solidFill>
                  <a:srgbClr val="666666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name.surname@email.com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266950" y="2965628"/>
            <a:ext cx="1354198" cy="1808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7"/>
              </a:lnSpc>
            </a:pPr>
            <a:r>
              <a:rPr lang="en-US" sz="110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June 30 – July 3,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9325" y="9325"/>
            <a:ext cx="432816" cy="432816"/>
            <a:chOff x="0" y="0"/>
            <a:chExt cx="577088" cy="5770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77088" cy="577088"/>
            </a:xfrm>
            <a:custGeom>
              <a:avLst/>
              <a:gdLst/>
              <a:ahLst/>
              <a:cxnLst/>
              <a:rect l="l" t="t" r="r" b="b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" name="Freeform 6"/>
          <p:cNvSpPr/>
          <p:nvPr/>
        </p:nvSpPr>
        <p:spPr>
          <a:xfrm>
            <a:off x="-51378" y="406156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Freeform 7"/>
          <p:cNvSpPr/>
          <p:nvPr/>
        </p:nvSpPr>
        <p:spPr>
          <a:xfrm>
            <a:off x="-51378" y="3041352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TextBox 10"/>
          <p:cNvSpPr txBox="1"/>
          <p:nvPr/>
        </p:nvSpPr>
        <p:spPr>
          <a:xfrm>
            <a:off x="498805" y="115776"/>
            <a:ext cx="1618097" cy="239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8"/>
              </a:lnSpc>
            </a:pP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Title</a:t>
            </a:r>
            <a:r>
              <a:rPr lang="en-US" sz="1434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 </a:t>
            </a: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&amp;</a:t>
            </a:r>
            <a:r>
              <a:rPr lang="en-US" sz="1434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 </a:t>
            </a: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Motivation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98548" y="1065809"/>
            <a:ext cx="70656" cy="373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94"/>
              </a:lnSpc>
            </a:pPr>
            <a:r>
              <a:rPr lang="en-US" sz="1090" spc="113">
                <a:solidFill>
                  <a:srgbClr val="E8601C"/>
                </a:solidFill>
                <a:latin typeface="+mj-lt"/>
                <a:ea typeface="IBM Plex Sans"/>
                <a:cs typeface="IBM Plex Sans"/>
                <a:sym typeface="IBM Plex Sans"/>
              </a:rPr>
              <a:t>• •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98548" y="1785061"/>
            <a:ext cx="70656" cy="18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7"/>
              </a:lnSpc>
            </a:pPr>
            <a:r>
              <a:rPr lang="en-US" sz="1090" spc="113">
                <a:solidFill>
                  <a:srgbClr val="E8601C"/>
                </a:solidFill>
                <a:latin typeface="+mj-lt"/>
                <a:ea typeface="IBM Plex Sans"/>
                <a:cs typeface="IBM Plex Sans"/>
                <a:sym typeface="IBM Plex Sans"/>
              </a:rPr>
              <a:t>•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7099" y="1046121"/>
            <a:ext cx="377571" cy="373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94"/>
              </a:lnSpc>
            </a:pP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item 1 item 2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746503" y="1413910"/>
            <a:ext cx="100384" cy="312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95"/>
              </a:lnSpc>
            </a:pPr>
            <a:r>
              <a:rPr lang="en-US" sz="996" spc="176">
                <a:solidFill>
                  <a:srgbClr val="E8601C"/>
                </a:solidFill>
                <a:latin typeface="+mj-lt"/>
                <a:ea typeface="Montserrat"/>
                <a:cs typeface="Montserrat"/>
                <a:sym typeface="Montserrat"/>
              </a:rPr>
              <a:t>▶ ▶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14181" y="1451610"/>
            <a:ext cx="570748" cy="303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95"/>
              </a:lnSpc>
            </a:pPr>
            <a:r>
              <a:rPr lang="en-US" sz="996" spc="-3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sub item 1 sub item 2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37099" y="1773088"/>
            <a:ext cx="1325051" cy="3735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27"/>
              </a:lnSpc>
            </a:pPr>
            <a:r>
              <a:rPr lang="en-US" sz="109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Goal</a:t>
            </a: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: the goal is...</a:t>
            </a:r>
          </a:p>
          <a:p>
            <a:pPr algn="l">
              <a:lnSpc>
                <a:spcPts val="1527"/>
              </a:lnSpc>
            </a:pPr>
            <a:endParaRPr lang="en-US" sz="109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56854" y="3119915"/>
            <a:ext cx="1371896" cy="97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Presenter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Name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26946" y="3118361"/>
            <a:ext cx="2556234" cy="97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ICCSA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2026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University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of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Minho,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Braga,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Portugal,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June 30 – July 3, 2026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611073" y="3070631"/>
            <a:ext cx="85173" cy="203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</a:pPr>
            <a:r>
              <a:rPr lang="en-US" sz="1195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62" y="-10"/>
            <a:ext cx="5760720" cy="3240024"/>
            <a:chOff x="0" y="0"/>
            <a:chExt cx="47999968" cy="269999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999966" cy="26999980"/>
            </a:xfrm>
            <a:custGeom>
              <a:avLst/>
              <a:gdLst/>
              <a:ahLst/>
              <a:cxnLst/>
              <a:rect l="l" t="t" r="r" b="b"/>
              <a:pathLst>
                <a:path w="47999966" h="26999980">
                  <a:moveTo>
                    <a:pt x="47999966" y="0"/>
                  </a:moveTo>
                  <a:lnTo>
                    <a:pt x="47999966" y="26999980"/>
                  </a:lnTo>
                  <a:lnTo>
                    <a:pt x="0" y="26999980"/>
                  </a:lnTo>
                  <a:lnTo>
                    <a:pt x="0" y="0"/>
                  </a:lnTo>
                  <a:lnTo>
                    <a:pt x="479999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9325" y="9325"/>
            <a:ext cx="432816" cy="432816"/>
            <a:chOff x="0" y="0"/>
            <a:chExt cx="577088" cy="5770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77088" cy="577088"/>
            </a:xfrm>
            <a:custGeom>
              <a:avLst/>
              <a:gdLst/>
              <a:ahLst/>
              <a:cxnLst/>
              <a:rect l="l" t="t" r="r" b="b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-51378" y="406156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>
              <a:latin typeface="+mj-lt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51378" y="3041352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TextBox 10"/>
          <p:cNvSpPr txBox="1"/>
          <p:nvPr/>
        </p:nvSpPr>
        <p:spPr>
          <a:xfrm>
            <a:off x="498805" y="115776"/>
            <a:ext cx="1669818" cy="239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8"/>
              </a:lnSpc>
            </a:pPr>
            <a:r>
              <a:rPr lang="en-US" sz="1434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Problem</a:t>
            </a:r>
            <a:r>
              <a:rPr lang="en-US" sz="1434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 </a:t>
            </a:r>
            <a:r>
              <a:rPr lang="en-US" sz="1434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Statement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59997" y="1331300"/>
            <a:ext cx="765867" cy="18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7"/>
              </a:lnSpc>
            </a:pP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Your</a:t>
            </a:r>
            <a:r>
              <a:rPr lang="en-US" sz="1090" spc="-4" dirty="0">
                <a:solidFill>
                  <a:srgbClr val="000000"/>
                </a:solidFill>
                <a:latin typeface="+mj-lt"/>
                <a:ea typeface="IBM Plex Sans Condensed"/>
                <a:cs typeface="IBM Plex Sans Condensed"/>
                <a:sym typeface="IBM Plex Sans Condensed"/>
              </a:rPr>
              <a:t> content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611073" y="3070631"/>
            <a:ext cx="85173" cy="203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</a:pPr>
            <a:r>
              <a:rPr lang="en-US" sz="1195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id="15" name="TextBox 18">
            <a:extLst>
              <a:ext uri="{FF2B5EF4-FFF2-40B4-BE49-F238E27FC236}">
                <a16:creationId xmlns:a16="http://schemas.microsoft.com/office/drawing/2014/main" id="{40CB311F-75F7-7A23-73F8-EF464CF22814}"/>
              </a:ext>
            </a:extLst>
          </p:cNvPr>
          <p:cNvSpPr txBox="1"/>
          <p:nvPr/>
        </p:nvSpPr>
        <p:spPr>
          <a:xfrm>
            <a:off x="56854" y="3119915"/>
            <a:ext cx="1371896" cy="97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Presenter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Name</a:t>
            </a:r>
          </a:p>
        </p:txBody>
      </p:sp>
      <p:sp>
        <p:nvSpPr>
          <p:cNvPr id="16" name="TextBox 19">
            <a:extLst>
              <a:ext uri="{FF2B5EF4-FFF2-40B4-BE49-F238E27FC236}">
                <a16:creationId xmlns:a16="http://schemas.microsoft.com/office/drawing/2014/main" id="{078F8006-834C-A404-F3A5-CB906F40822C}"/>
              </a:ext>
            </a:extLst>
          </p:cNvPr>
          <p:cNvSpPr txBox="1"/>
          <p:nvPr/>
        </p:nvSpPr>
        <p:spPr>
          <a:xfrm>
            <a:off x="1626946" y="3118361"/>
            <a:ext cx="2556234" cy="97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ICCSA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2026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University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of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Minho,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Braga,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Portugal,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June 30 – July 3,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9325" y="9325"/>
            <a:ext cx="432816" cy="432816"/>
            <a:chOff x="0" y="0"/>
            <a:chExt cx="577088" cy="5770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77088" cy="577088"/>
            </a:xfrm>
            <a:custGeom>
              <a:avLst/>
              <a:gdLst/>
              <a:ahLst/>
              <a:cxnLst/>
              <a:rect l="l" t="t" r="r" b="b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" name="Freeform 6"/>
          <p:cNvSpPr/>
          <p:nvPr/>
        </p:nvSpPr>
        <p:spPr>
          <a:xfrm>
            <a:off x="-51378" y="406156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grpSp>
        <p:nvGrpSpPr>
          <p:cNvPr id="7" name="Group 7"/>
          <p:cNvGrpSpPr/>
          <p:nvPr/>
        </p:nvGrpSpPr>
        <p:grpSpPr>
          <a:xfrm>
            <a:off x="3066707" y="713870"/>
            <a:ext cx="2369820" cy="1776984"/>
            <a:chOff x="0" y="0"/>
            <a:chExt cx="3159760" cy="236931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159760" cy="2369312"/>
            </a:xfrm>
            <a:custGeom>
              <a:avLst/>
              <a:gdLst/>
              <a:ahLst/>
              <a:cxnLst/>
              <a:rect l="l" t="t" r="r" b="b"/>
              <a:pathLst>
                <a:path w="3159760" h="2369312">
                  <a:moveTo>
                    <a:pt x="0" y="0"/>
                  </a:moveTo>
                  <a:lnTo>
                    <a:pt x="3159760" y="0"/>
                  </a:lnTo>
                  <a:lnTo>
                    <a:pt x="3159760" y="2369312"/>
                  </a:lnTo>
                  <a:lnTo>
                    <a:pt x="0" y="23693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9" name="Freeform 9"/>
          <p:cNvSpPr/>
          <p:nvPr/>
        </p:nvSpPr>
        <p:spPr>
          <a:xfrm>
            <a:off x="-51378" y="3041352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498805" y="115776"/>
            <a:ext cx="816064" cy="239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8"/>
              </a:lnSpc>
            </a:pPr>
            <a:r>
              <a:rPr lang="en-US" sz="1434" dirty="0">
                <a:solidFill>
                  <a:srgbClr val="E8601C"/>
                </a:solidFill>
                <a:latin typeface="Open Sans"/>
                <a:ea typeface="Open Sans"/>
                <a:cs typeface="Open Sans"/>
                <a:sym typeface="Open Sans"/>
              </a:rPr>
              <a:t>Slide</a:t>
            </a:r>
            <a:r>
              <a:rPr lang="en-US" sz="1434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434" dirty="0">
                <a:solidFill>
                  <a:srgbClr val="E8601C"/>
                </a:solidFill>
                <a:latin typeface="Open Sans"/>
                <a:ea typeface="Open Sans"/>
                <a:cs typeface="Open Sans"/>
                <a:sym typeface="Open Sans"/>
              </a:rPr>
              <a:t>title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24002" y="688781"/>
            <a:ext cx="765867" cy="18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7"/>
              </a:lnSpc>
            </a:pP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Your content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01094" y="889292"/>
            <a:ext cx="383067" cy="6363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653"/>
              </a:lnSpc>
            </a:pP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Item 1 Item 2 Item 3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62544" y="908971"/>
            <a:ext cx="70656" cy="642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653"/>
              </a:lnSpc>
            </a:pPr>
            <a:r>
              <a:rPr lang="en-US" sz="1090" spc="113">
                <a:solidFill>
                  <a:srgbClr val="E8601C"/>
                </a:solidFill>
                <a:latin typeface="+mj-lt"/>
                <a:ea typeface="IBM Plex Sans"/>
                <a:cs typeface="IBM Plex Sans"/>
                <a:sym typeface="IBM Plex Sans"/>
              </a:rPr>
              <a:t>• • •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611073" y="3070631"/>
            <a:ext cx="85173" cy="203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</a:pPr>
            <a:r>
              <a:rPr lang="en-US" sz="1195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id="21" name="TextBox 18">
            <a:extLst>
              <a:ext uri="{FF2B5EF4-FFF2-40B4-BE49-F238E27FC236}">
                <a16:creationId xmlns:a16="http://schemas.microsoft.com/office/drawing/2014/main" id="{ECDAF005-C751-604E-6075-D07A56D6304D}"/>
              </a:ext>
            </a:extLst>
          </p:cNvPr>
          <p:cNvSpPr txBox="1"/>
          <p:nvPr/>
        </p:nvSpPr>
        <p:spPr>
          <a:xfrm>
            <a:off x="56854" y="3119915"/>
            <a:ext cx="1371896" cy="97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Presenter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Name</a:t>
            </a:r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6D4AB037-4BD6-38C1-1423-70DA6A0604E6}"/>
              </a:ext>
            </a:extLst>
          </p:cNvPr>
          <p:cNvSpPr txBox="1"/>
          <p:nvPr/>
        </p:nvSpPr>
        <p:spPr>
          <a:xfrm>
            <a:off x="1626946" y="3118361"/>
            <a:ext cx="2556234" cy="97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ICCSA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2026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University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of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Minho,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Braga,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Portugal,</a:t>
            </a:r>
            <a:r>
              <a:rPr lang="en-US" sz="597" spc="-1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June 30 – July 3,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9325" y="9325"/>
            <a:ext cx="432816" cy="432816"/>
            <a:chOff x="0" y="0"/>
            <a:chExt cx="577088" cy="5770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77088" cy="577088"/>
            </a:xfrm>
            <a:custGeom>
              <a:avLst/>
              <a:gdLst/>
              <a:ahLst/>
              <a:cxnLst/>
              <a:rect l="l" t="t" r="r" b="b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-51378" y="406156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>
              <a:latin typeface="+mj-lt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305333" y="925001"/>
            <a:ext cx="1513332" cy="1135380"/>
            <a:chOff x="0" y="0"/>
            <a:chExt cx="2017776" cy="1513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017776" cy="1513840"/>
            </a:xfrm>
            <a:custGeom>
              <a:avLst/>
              <a:gdLst/>
              <a:ahLst/>
              <a:cxnLst/>
              <a:rect l="l" t="t" r="r" b="b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2123342" y="925001"/>
            <a:ext cx="1513332" cy="1135380"/>
            <a:chOff x="0" y="0"/>
            <a:chExt cx="2017776" cy="151384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017776" cy="1513840"/>
            </a:xfrm>
            <a:custGeom>
              <a:avLst/>
              <a:gdLst/>
              <a:ahLst/>
              <a:cxnLst/>
              <a:rect l="l" t="t" r="r" b="b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941331" y="925001"/>
            <a:ext cx="1513332" cy="1135380"/>
            <a:chOff x="0" y="0"/>
            <a:chExt cx="2017776" cy="151384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017776" cy="1513840"/>
            </a:xfrm>
            <a:custGeom>
              <a:avLst/>
              <a:gdLst/>
              <a:ahLst/>
              <a:cxnLst/>
              <a:rect l="l" t="t" r="r" b="b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-51378" y="3041352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6" name="TextBox 16"/>
          <p:cNvSpPr txBox="1"/>
          <p:nvPr/>
        </p:nvSpPr>
        <p:spPr>
          <a:xfrm>
            <a:off x="498805" y="115776"/>
            <a:ext cx="816064" cy="239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8"/>
              </a:lnSpc>
            </a:pP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Slide</a:t>
            </a:r>
            <a:r>
              <a:rPr lang="en-US" sz="1434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 </a:t>
            </a: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title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611073" y="3070631"/>
            <a:ext cx="85173" cy="203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</a:pPr>
            <a:r>
              <a:rPr lang="en-US" sz="1195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id="20" name="TextBox 18">
            <a:extLst>
              <a:ext uri="{FF2B5EF4-FFF2-40B4-BE49-F238E27FC236}">
                <a16:creationId xmlns:a16="http://schemas.microsoft.com/office/drawing/2014/main" id="{65BD7303-9F54-7826-9C42-CC99EAD5B27D}"/>
              </a:ext>
            </a:extLst>
          </p:cNvPr>
          <p:cNvSpPr txBox="1"/>
          <p:nvPr/>
        </p:nvSpPr>
        <p:spPr>
          <a:xfrm>
            <a:off x="56854" y="3119915"/>
            <a:ext cx="1371896" cy="97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Presenter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Name</a:t>
            </a:r>
          </a:p>
        </p:txBody>
      </p:sp>
      <p:sp>
        <p:nvSpPr>
          <p:cNvPr id="21" name="TextBox 19">
            <a:extLst>
              <a:ext uri="{FF2B5EF4-FFF2-40B4-BE49-F238E27FC236}">
                <a16:creationId xmlns:a16="http://schemas.microsoft.com/office/drawing/2014/main" id="{27939B2A-A27A-EB58-3C6B-DA4450D60EBA}"/>
              </a:ext>
            </a:extLst>
          </p:cNvPr>
          <p:cNvSpPr txBox="1"/>
          <p:nvPr/>
        </p:nvSpPr>
        <p:spPr>
          <a:xfrm>
            <a:off x="1626946" y="3118361"/>
            <a:ext cx="2556234" cy="97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ICCSA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2026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University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of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Minho,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Braga,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Portugal,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June 30 – July 3,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9325" y="9325"/>
            <a:ext cx="432816" cy="432816"/>
            <a:chOff x="0" y="0"/>
            <a:chExt cx="577088" cy="57708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77088" cy="577088"/>
            </a:xfrm>
            <a:custGeom>
              <a:avLst/>
              <a:gdLst/>
              <a:ahLst/>
              <a:cxnLst/>
              <a:rect l="l" t="t" r="r" b="b"/>
              <a:pathLst>
                <a:path w="577088" h="577088">
                  <a:moveTo>
                    <a:pt x="0" y="0"/>
                  </a:moveTo>
                  <a:lnTo>
                    <a:pt x="577088" y="0"/>
                  </a:lnTo>
                  <a:lnTo>
                    <a:pt x="577088" y="577088"/>
                  </a:lnTo>
                  <a:lnTo>
                    <a:pt x="0" y="5770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-51378" y="406156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>
              <a:latin typeface="+mj-lt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911323" y="729244"/>
            <a:ext cx="1513332" cy="1135380"/>
            <a:chOff x="0" y="0"/>
            <a:chExt cx="2017776" cy="15138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017776" cy="1513840"/>
            </a:xfrm>
            <a:custGeom>
              <a:avLst/>
              <a:gdLst/>
              <a:ahLst/>
              <a:cxnLst/>
              <a:rect l="l" t="t" r="r" b="b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3335341" y="729244"/>
            <a:ext cx="1513332" cy="1135380"/>
            <a:chOff x="0" y="0"/>
            <a:chExt cx="2017776" cy="151384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017776" cy="1513840"/>
            </a:xfrm>
            <a:custGeom>
              <a:avLst/>
              <a:gdLst/>
              <a:ahLst/>
              <a:cxnLst/>
              <a:rect l="l" t="t" r="r" b="b"/>
              <a:pathLst>
                <a:path w="2017776" h="1513840">
                  <a:moveTo>
                    <a:pt x="0" y="0"/>
                  </a:moveTo>
                  <a:lnTo>
                    <a:pt x="2017776" y="0"/>
                  </a:lnTo>
                  <a:lnTo>
                    <a:pt x="2017776" y="1513840"/>
                  </a:lnTo>
                  <a:lnTo>
                    <a:pt x="0" y="15138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it-IT">
                <a:latin typeface="+mj-lt"/>
              </a:endParaRPr>
            </a:p>
          </p:txBody>
        </p:sp>
      </p:grpSp>
      <p:sp>
        <p:nvSpPr>
          <p:cNvPr id="11" name="Freeform 11"/>
          <p:cNvSpPr/>
          <p:nvPr/>
        </p:nvSpPr>
        <p:spPr>
          <a:xfrm>
            <a:off x="-51378" y="3041352"/>
            <a:ext cx="5862828" cy="102108"/>
          </a:xfrm>
          <a:custGeom>
            <a:avLst/>
            <a:gdLst/>
            <a:ahLst/>
            <a:cxnLst/>
            <a:rect l="l" t="t" r="r" b="b"/>
            <a:pathLst>
              <a:path w="5862828" h="102108">
                <a:moveTo>
                  <a:pt x="0" y="0"/>
                </a:moveTo>
                <a:lnTo>
                  <a:pt x="5862828" y="0"/>
                </a:lnTo>
                <a:lnTo>
                  <a:pt x="5862828" y="102108"/>
                </a:lnTo>
                <a:lnTo>
                  <a:pt x="0" y="10210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4" name="TextBox 14"/>
          <p:cNvSpPr txBox="1"/>
          <p:nvPr/>
        </p:nvSpPr>
        <p:spPr>
          <a:xfrm>
            <a:off x="498805" y="115776"/>
            <a:ext cx="816064" cy="239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8"/>
              </a:lnSpc>
            </a:pP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Slide</a:t>
            </a:r>
            <a:r>
              <a:rPr lang="en-US" sz="1434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 </a:t>
            </a:r>
            <a:r>
              <a:rPr lang="en-US" sz="1434" dirty="0">
                <a:solidFill>
                  <a:srgbClr val="E8601C"/>
                </a:solidFill>
                <a:latin typeface="+mj-lt"/>
                <a:ea typeface="Open Sans"/>
                <a:cs typeface="Open Sans"/>
                <a:sym typeface="Open Sans"/>
              </a:rPr>
              <a:t>title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59997" y="1898418"/>
            <a:ext cx="765867" cy="188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7"/>
              </a:lnSpc>
            </a:pPr>
            <a:r>
              <a:rPr lang="en-US" sz="1090" spc="-4" dirty="0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Your content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37099" y="2098929"/>
            <a:ext cx="383067" cy="418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653"/>
              </a:lnSpc>
            </a:pPr>
            <a:r>
              <a:rPr lang="en-US" sz="1090" spc="-4">
                <a:solidFill>
                  <a:srgbClr val="000000"/>
                </a:solidFill>
                <a:ea typeface="IBM Plex Sans Condensed"/>
                <a:cs typeface="IBM Plex Sans Condensed"/>
                <a:sym typeface="IBM Plex Sans Condensed"/>
              </a:rPr>
              <a:t>Item 1 Item 2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548" y="2118617"/>
            <a:ext cx="70656" cy="432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653"/>
              </a:lnSpc>
            </a:pPr>
            <a:r>
              <a:rPr lang="en-US" sz="1090" spc="113">
                <a:solidFill>
                  <a:srgbClr val="E8601C"/>
                </a:solidFill>
                <a:latin typeface="+mj-lt"/>
                <a:ea typeface="IBM Plex Sans"/>
                <a:cs typeface="IBM Plex Sans"/>
                <a:sym typeface="IBM Plex Sans"/>
              </a:rPr>
              <a:t>• •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611073" y="3070631"/>
            <a:ext cx="85173" cy="203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3"/>
              </a:lnSpc>
            </a:pPr>
            <a:r>
              <a:rPr lang="en-US" sz="1195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id="21" name="TextBox 18">
            <a:extLst>
              <a:ext uri="{FF2B5EF4-FFF2-40B4-BE49-F238E27FC236}">
                <a16:creationId xmlns:a16="http://schemas.microsoft.com/office/drawing/2014/main" id="{3ECA5910-7F4E-BFF1-2AE8-D957F3F2D54C}"/>
              </a:ext>
            </a:extLst>
          </p:cNvPr>
          <p:cNvSpPr txBox="1"/>
          <p:nvPr/>
        </p:nvSpPr>
        <p:spPr>
          <a:xfrm>
            <a:off x="56854" y="3119915"/>
            <a:ext cx="1371896" cy="97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Presenter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333333"/>
                </a:solidFill>
                <a:ea typeface="Open Sans"/>
                <a:cs typeface="Open Sans"/>
                <a:sym typeface="Open Sans"/>
              </a:rPr>
              <a:t>Name</a:t>
            </a:r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08833674-05B3-5C55-7DC9-D56DDB9D4FF1}"/>
              </a:ext>
            </a:extLst>
          </p:cNvPr>
          <p:cNvSpPr txBox="1"/>
          <p:nvPr/>
        </p:nvSpPr>
        <p:spPr>
          <a:xfrm>
            <a:off x="1626946" y="3118361"/>
            <a:ext cx="2556234" cy="970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36"/>
              </a:lnSpc>
            </a:pP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ICCSA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2026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University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of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Minho,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Braga,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</a:t>
            </a:r>
            <a:r>
              <a:rPr lang="en-US" sz="597" spc="-10" dirty="0">
                <a:solidFill>
                  <a:srgbClr val="E8601C"/>
                </a:solidFill>
                <a:ea typeface="Open Sans"/>
                <a:cs typeface="Open Sans"/>
                <a:sym typeface="Open Sans"/>
              </a:rPr>
              <a:t>Portugal,</a:t>
            </a:r>
            <a:r>
              <a:rPr lang="en-US" sz="597" spc="-10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June 30 – July 3,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Personalizzato</PresentationFormat>
  <Paragraphs>47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Open Sans</vt:lpstr>
      <vt:lpstr>IBM Plex Sans Condensed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uguale al PDF editabile</dc:title>
  <cp:lastModifiedBy>Chiara Garau</cp:lastModifiedBy>
  <cp:revision>3</cp:revision>
  <dcterms:created xsi:type="dcterms:W3CDTF">2006-08-16T00:00:00Z</dcterms:created>
  <dcterms:modified xsi:type="dcterms:W3CDTF">2026-06-09T16:21:14Z</dcterms:modified>
  <dc:identifier>DAHMGG_Kyjs</dc:identifier>
</cp:coreProperties>
</file>